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6" r:id="rId4"/>
    <p:sldId id="277" r:id="rId5"/>
    <p:sldId id="278" r:id="rId6"/>
    <p:sldId id="258" r:id="rId7"/>
    <p:sldId id="279" r:id="rId8"/>
    <p:sldId id="260" r:id="rId9"/>
    <p:sldId id="261" r:id="rId10"/>
    <p:sldId id="280" r:id="rId11"/>
    <p:sldId id="262" r:id="rId12"/>
    <p:sldId id="281" r:id="rId13"/>
    <p:sldId id="283" r:id="rId14"/>
    <p:sldId id="282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4392"/>
  </p:normalViewPr>
  <p:slideViewPr>
    <p:cSldViewPr snapToGrid="0" snapToObjects="1">
      <p:cViewPr>
        <p:scale>
          <a:sx n="87" d="100"/>
          <a:sy n="87" d="100"/>
        </p:scale>
        <p:origin x="336" y="56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6837D-7644-B249-AC16-0652E3B4FDCD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27892-51BE-2B46-9464-1B71E4DE7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8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PRF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35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GGM’86 PRF construction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5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5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ACDC-B8DA-544D-97C1-629E08BB2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236D0-01C1-7848-A9D9-3340CFBC2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B60F-B284-684B-A4DD-D24D85C8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B13C-EF96-1E4E-A582-4DC7FE07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D84C4-5C5A-5645-8ABC-82D02C0F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5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2852-A3D5-1844-86F7-FC1065C5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8CA83-A8A9-014C-AF65-FC4DB6B6E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EDBE4-04F7-0949-8761-DED3D161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A2A01-84F3-CC47-A463-DB7DC9E1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7EF67-9DBE-2248-A50F-34F04334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7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8C719-B564-2C43-8BB4-BBAAEA408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B7AEE-2182-6243-A01F-F9849510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69CC4-40E9-7D43-8069-C4FE170A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0F22A-F94F-484A-A2A9-BB298810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88D8-E6CE-7C40-AFFA-9179DEDC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8979-D5D0-374B-A84C-1A79A7CE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342B1-5E2D-1C46-97E9-C0F04B69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3186-C44F-7548-AD51-591DD418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5DF52-0453-D045-BC8C-DC2D1A16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4AAEA-2920-5549-B6FC-B418C350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36BD-398F-F14D-B2D5-1267DBA8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3B051-45EE-3A4F-AF3F-334E7193A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E0EB-003E-3748-A0A2-6CDAEE34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A8445-0585-634E-8872-A9AAFFD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2BD7-5079-AF45-A706-F2A73FCD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B623-1096-EF43-ABF4-51F379F1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1D065-10CB-9342-85A7-14AFF8979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9B7F2-9B78-6F41-8CE0-FC56F5D2C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1DA50-403C-AB40-8D7D-5560E194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A439-1570-974A-BAA6-45762C7C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8418E-B8BA-294C-8115-A355BAC6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4BC0-F16B-0748-9B3E-605DDEC9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50D8-2046-DF42-92F3-FD6936EEB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0262F-4AA7-B54A-9B6F-D2B98BF68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9D87E-7808-E94C-84DE-588C5EF67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9C68-C914-1C4A-8434-82386CEBF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5C27D-C4FE-194F-9D1D-3DA682B9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81A8D-E4A7-AC4D-A7F4-0C4639C6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A9A77-3091-3349-9664-CC998227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9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F03F-1CC4-324B-984F-0F14FF2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3ABD6-DA15-7C4D-B135-21A6C817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4732E-163B-6141-8158-C57A0836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4FA04-FB5A-7949-AD93-154FE452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0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A2017-3640-8C4A-A143-F9C898D2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8B5D4-D9BA-7640-8140-C1642451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18F64-BF5F-1B42-9128-8620835D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F4C1-36D1-034E-BFD9-940D92F6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7DB02-2F54-B345-8611-3FDF023DA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9A507-0FAD-2843-B4ED-1BD40D40A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FBB34-489A-644C-BF11-EC254F9F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8063D-5716-B648-B353-A9E7CC4B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C4F16-3283-1949-AA12-81EF7A70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6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368E-B081-6C4E-B3A8-9F8DB4FE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2132E-3B3E-6C4E-9137-B91C69C41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C1C0-B16B-5243-9959-5F9411866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4A656-2044-634A-9AA6-61D8AAFB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23FD3-28E1-784B-9D9A-C1A8E870C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7B600-72E4-3946-93D8-164462B6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9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224D5-57B6-264D-9133-B6D8EDCB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988E2-A9CC-F74E-A4F9-A18136CEA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3E757-AE2E-0447-9FF1-6C0481654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4B7A-4ADB-0144-B3ED-5562C5A16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81961-B002-1546-B077-849ECE180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-library.com/punch-cliparts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reestockphotos.biz/stockphoto/1616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6" Type="http://schemas.openxmlformats.org/officeDocument/2006/relationships/hyperlink" Target="https://pixabay.com/illustrations/lock-icon-blue-symbol-security-2430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0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svg"/><Relationship Id="rId18" Type="http://schemas.openxmlformats.org/officeDocument/2006/relationships/image" Target="../media/image63.svg"/><Relationship Id="rId3" Type="http://schemas.openxmlformats.org/officeDocument/2006/relationships/image" Target="../media/image59.png"/><Relationship Id="rId21" Type="http://schemas.openxmlformats.org/officeDocument/2006/relationships/image" Target="../media/image65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commons.wikimedia.org/wiki/File:Google_Forms_2020_Logo.svg" TargetMode="External"/><Relationship Id="rId5" Type="http://schemas.openxmlformats.org/officeDocument/2006/relationships/image" Target="../media/image8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4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hyperlink" Target="https://freepngimg.com/png/11641-database-free-download-png" TargetMode="External"/><Relationship Id="rId14" Type="http://schemas.openxmlformats.org/officeDocument/2006/relationships/image" Target="../media/image15.png"/><Relationship Id="rId22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62.png"/><Relationship Id="rId3" Type="http://schemas.openxmlformats.org/officeDocument/2006/relationships/image" Target="../media/image7.png"/><Relationship Id="rId21" Type="http://schemas.openxmlformats.org/officeDocument/2006/relationships/image" Target="../media/image69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23" Type="http://schemas.openxmlformats.org/officeDocument/2006/relationships/image" Target="../media/image71.png"/><Relationship Id="rId10" Type="http://schemas.openxmlformats.org/officeDocument/2006/relationships/hyperlink" Target="https://commons.wikimedia.org/wiki/File:Google_Forms_2020_Logo.svg" TargetMode="External"/><Relationship Id="rId19" Type="http://schemas.openxmlformats.org/officeDocument/2006/relationships/image" Target="../media/image63.svg"/><Relationship Id="rId4" Type="http://schemas.openxmlformats.org/officeDocument/2006/relationships/image" Target="../media/image8.svg"/><Relationship Id="rId9" Type="http://schemas.openxmlformats.org/officeDocument/2006/relationships/image" Target="../media/image4.png"/><Relationship Id="rId14" Type="http://schemas.openxmlformats.org/officeDocument/2006/relationships/hyperlink" Target="https://pixabay.com/illustrations/lock-icon-blue-symbol-security-2430207/" TargetMode="External"/><Relationship Id="rId22" Type="http://schemas.openxmlformats.org/officeDocument/2006/relationships/image" Target="../media/image7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freepngimg.com/png/11641-database-free-download-png" TargetMode="External"/><Relationship Id="rId7" Type="http://schemas.openxmlformats.org/officeDocument/2006/relationships/hyperlink" Target="https://freesvg.org/user-avatar-vector-graphi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mmons.wikimedia.org/wiki/File:Google_Forms_2020_Logo.svg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publicdomainpictures.net/view-image.php?image=177691&amp;picture=om-invizibi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hyperlink" Target="https://freepngimg.com/png/11641-database-free-download-png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hyperlink" Target="https://commons.wikimedia.org/wiki/File:Google_Forms_2020_Logo.svg" TargetMode="Externa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ixabay.com/illustrations/lock-icon-blue-symbol-security-2430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hyperlink" Target="https://commons.wikimedia.org/wiki/File:Google_Forms_2020_Logo.svg" TargetMode="External"/><Relationship Id="rId19" Type="http://schemas.openxmlformats.org/officeDocument/2006/relationships/image" Target="../media/image18.png"/><Relationship Id="rId4" Type="http://schemas.openxmlformats.org/officeDocument/2006/relationships/image" Target="../media/image8.svg"/><Relationship Id="rId9" Type="http://schemas.openxmlformats.org/officeDocument/2006/relationships/image" Target="../media/image4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.png"/><Relationship Id="rId26" Type="http://schemas.openxmlformats.org/officeDocument/2006/relationships/image" Target="../media/image12.svg"/><Relationship Id="rId3" Type="http://schemas.openxmlformats.org/officeDocument/2006/relationships/image" Target="../media/image19.png"/><Relationship Id="rId21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svg"/><Relationship Id="rId20" Type="http://schemas.openxmlformats.org/officeDocument/2006/relationships/image" Target="../media/image32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8.svg"/><Relationship Id="rId5" Type="http://schemas.openxmlformats.org/officeDocument/2006/relationships/image" Target="../media/image21.png"/><Relationship Id="rId15" Type="http://schemas.openxmlformats.org/officeDocument/2006/relationships/image" Target="../media/image9.png"/><Relationship Id="rId23" Type="http://schemas.openxmlformats.org/officeDocument/2006/relationships/image" Target="../media/image7.png"/><Relationship Id="rId28" Type="http://schemas.openxmlformats.org/officeDocument/2006/relationships/image" Target="../media/image17.svg"/><Relationship Id="rId10" Type="http://schemas.openxmlformats.org/officeDocument/2006/relationships/image" Target="../media/image26.png"/><Relationship Id="rId19" Type="http://schemas.openxmlformats.org/officeDocument/2006/relationships/hyperlink" Target="https://freepngimg.com/png/11641-database-free-download-png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image" Target="../media/image16.png"/><Relationship Id="rId30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illustrations/coin-flip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hyperlink" Target="http://refugeelearningstories.org/published/whatsapp-as-a-learning-and-support-tool/" TargetMode="External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7C68-A026-0849-A1AF-56996F522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32" y="1135082"/>
            <a:ext cx="11832336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Puncturable Pseudorandom Functions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11" name="Picture 10" descr="A close-up of a knife&#10;&#10;Description automatically generated with medium confidence">
            <a:extLst>
              <a:ext uri="{FF2B5EF4-FFF2-40B4-BE49-F238E27FC236}">
                <a16:creationId xmlns:a16="http://schemas.microsoft.com/office/drawing/2014/main" id="{466448DF-2094-F448-B218-A08BD9E6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9177" y="3429000"/>
            <a:ext cx="2331107" cy="2331107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068464A-5C49-B444-A8BA-0D9C62C7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96851" y="4877216"/>
            <a:ext cx="1310510" cy="12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6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GGM’86 Puncturable PRF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the existence of a length doubling pseudorandom generator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  <a:blipFill>
                <a:blip r:embed="rId3"/>
                <a:stretch>
                  <a:fillRect l="-1206"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/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/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/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/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/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/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/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3927AB-1F5E-2449-A180-2F9D0D84C0DB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205864" y="3429000"/>
            <a:ext cx="755904" cy="551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5690D6-0E27-3240-896C-5C732B8CE58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961768" y="3434800"/>
            <a:ext cx="755906" cy="557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159007-7EAD-CA45-9517-747B403573F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072006" y="4520341"/>
            <a:ext cx="1133858" cy="698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51889C-FE33-2E41-B1C2-C2E11AE1F13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205864" y="4520341"/>
            <a:ext cx="377952" cy="709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0ACF9B-F3A0-BC42-87FF-8074043934B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3469259" y="4531941"/>
            <a:ext cx="248415" cy="674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1C7747-D89B-8F44-8002-2161D45BAF96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3717674" y="4531941"/>
            <a:ext cx="1263395" cy="6865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/>
              <p:nvPr/>
            </p:nvSpPr>
            <p:spPr>
              <a:xfrm>
                <a:off x="4363179" y="2821854"/>
                <a:ext cx="6535982" cy="9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Define the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 err="1"/>
                  <a:t>i</a:t>
                </a:r>
                <a:r>
                  <a:rPr lang="en-US" sz="2800" dirty="0" err="1"/>
                  <a:t>th</a:t>
                </a:r>
                <a:r>
                  <a:rPr lang="en-US" sz="2800" dirty="0"/>
                  <a:t> bit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179" y="2821854"/>
                <a:ext cx="6535982" cy="993542"/>
              </a:xfrm>
              <a:prstGeom prst="rect">
                <a:avLst/>
              </a:prstGeom>
              <a:blipFill>
                <a:blip r:embed="rId11"/>
                <a:stretch>
                  <a:fillRect l="-1938" t="-6329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/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Puncture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at the 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blipFill>
                <a:blip r:embed="rId12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/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New key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are the neighbors along the path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dirty="0"/>
                  <a:t> to the root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blipFill>
                <a:blip r:embed="rId13"/>
                <a:stretch>
                  <a:fillRect l="-1499" t="-5195" r="-321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/>
              <p:nvPr/>
            </p:nvSpPr>
            <p:spPr>
              <a:xfrm>
                <a:off x="6242398" y="4011715"/>
                <a:ext cx="484495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, one can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3200" dirty="0"/>
                  <a:t> at every point except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98" y="4011715"/>
                <a:ext cx="4844955" cy="1569660"/>
              </a:xfrm>
              <a:prstGeom prst="rect">
                <a:avLst/>
              </a:prstGeom>
              <a:blipFill>
                <a:blip r:embed="rId14"/>
                <a:stretch>
                  <a:fillRect l="-3133" t="-48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4A6DB36-AF43-0A48-9A0E-9DECBEC0E0D7}"/>
              </a:ext>
            </a:extLst>
          </p:cNvPr>
          <p:cNvSpPr/>
          <p:nvPr/>
        </p:nvSpPr>
        <p:spPr>
          <a:xfrm>
            <a:off x="6910403" y="5895308"/>
            <a:ext cx="52815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Goldreich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O., Goldwasser, S.,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Micali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(1986). How to construct random functions.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the ACM (JACM)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33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792-807.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0" grpId="1"/>
      <p:bldP spid="29" grpId="0"/>
      <p:bldP spid="30" grpId="0"/>
      <p:bldP spid="30" grpId="1"/>
      <p:bldP spid="31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2665-FC27-2F4D-8939-7B44D3AB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PPRFs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Assume a secure puncturable PRF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2600" dirty="0"/>
              </a:p>
              <a:p>
                <a:r>
                  <a:rPr lang="en-US" sz="2600" dirty="0"/>
                  <a:t>Choose a PPRF key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Per-file encryption keys are chosen by: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For each file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, choose a unique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2600" dirty="0"/>
                  <a:t> and evaluate the PPRF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Store the tuple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on disk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To delete a file associated with a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600" dirty="0"/>
                  <a:t> simply execute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14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2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Choose a PPRF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uniformly at random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blipFill>
                <a:blip r:embed="rId11"/>
                <a:stretch>
                  <a:fillRect l="-1159" t="-10000" r="-29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/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2.) Encrypt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with master encryption key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blipFill>
                <a:blip r:embed="rId12"/>
                <a:stretch>
                  <a:fillRect l="-1274" t="-6667" r="-31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07546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PPRF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B3AFCA-C8A7-D340-A90D-EC722001B8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22050" y="3201906"/>
            <a:ext cx="753098" cy="756236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E1FBEF6A-8460-9745-A8E6-58A7C0AF42D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894226" y="2993122"/>
            <a:ext cx="574436" cy="574436"/>
          </a:xfrm>
          <a:prstGeom prst="rect">
            <a:avLst/>
          </a:prstGeom>
          <a:ln>
            <a:noFill/>
          </a:ln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5E51CF8-91B4-3D40-B461-7208C9F6322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34152" y="3958142"/>
            <a:ext cx="2164447" cy="913404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38" grpId="0"/>
      <p:bldP spid="40" grpId="0"/>
      <p:bldP spid="42" grpId="0"/>
      <p:bldP spid="42" grpId="1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Writing 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3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Generate file encryption key by picking a unique tag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←{0,1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  and evaluating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blipFill>
                <a:blip r:embed="rId16"/>
                <a:stretch>
                  <a:fillRect l="-948" t="-57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656849" y="5728898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85589"/>
            <a:ext cx="405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file and its tag to disk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DF2FC67-F115-8444-B5CC-382726E9E9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49234" y="4374038"/>
            <a:ext cx="753098" cy="75623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370304-3A6D-9643-902A-A6C2B9EBFAE8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606854" y="3986184"/>
            <a:ext cx="872056" cy="54315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EE766194-9695-0947-BD60-8C5369307E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28A0F6E-0E8A-4F46-B7A0-C7B70FEA360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361887" y="4182893"/>
            <a:ext cx="574436" cy="574436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A6D39-1BAE-1948-9C8F-1AE64B97B05E}"/>
              </a:ext>
            </a:extLst>
          </p:cNvPr>
          <p:cNvSpPr txBox="1"/>
          <p:nvPr/>
        </p:nvSpPr>
        <p:spPr>
          <a:xfrm>
            <a:off x="4267200" y="5392316"/>
            <a:ext cx="307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Retrieve encrypted PPRF key from disk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81C12-80B0-544B-A29C-EA2A9ECA5AAF}"/>
              </a:ext>
            </a:extLst>
          </p:cNvPr>
          <p:cNvSpPr txBox="1"/>
          <p:nvPr/>
        </p:nvSpPr>
        <p:spPr>
          <a:xfrm>
            <a:off x="4267199" y="5474290"/>
            <a:ext cx="307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Decrypt PPRF key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531F3AA-09E8-2A40-AA1B-0CD1BD85824E}"/>
              </a:ext>
            </a:extLst>
          </p:cNvPr>
          <p:cNvCxnSpPr>
            <a:cxnSpLocks/>
          </p:cNvCxnSpPr>
          <p:nvPr/>
        </p:nvCxnSpPr>
        <p:spPr>
          <a:xfrm flipV="1">
            <a:off x="5234152" y="4757329"/>
            <a:ext cx="1873005" cy="11421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/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blipFill>
                <a:blip r:embed="rId21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/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blipFill>
                <a:blip r:embed="rId22"/>
                <a:stretch>
                  <a:fillRect l="-20690"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463 L 0.13763 0.14028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8264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8" grpId="0"/>
      <p:bldP spid="40" grpId="0"/>
      <p:bldP spid="40" grpId="1"/>
      <p:bldP spid="42" grpId="0"/>
      <p:bldP spid="42" grpId="1"/>
      <p:bldP spid="55" grpId="0"/>
      <p:bldP spid="11" grpId="0" build="allAtOnce"/>
      <p:bldP spid="32" grpId="0" build="allAtOnce"/>
      <p:bldP spid="13" grpId="0"/>
      <p:bldP spid="13" grpId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Deleting Files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/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blipFill>
                <a:blip r:embed="rId17"/>
                <a:stretch>
                  <a:fillRect l="-1666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>
            <a:extLst>
              <a:ext uri="{FF2B5EF4-FFF2-40B4-BE49-F238E27FC236}">
                <a16:creationId xmlns:a16="http://schemas.microsoft.com/office/drawing/2014/main" id="{4A411869-8194-3146-A204-0E52FBC70A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61139" y="4280890"/>
            <a:ext cx="753098" cy="75623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2C7796A-4090-8247-9630-4A576AE344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97297" y="4353040"/>
            <a:ext cx="753098" cy="75623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1BB68B4-F4B2-144F-94E9-EED4CB669DE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7297" y="4151778"/>
            <a:ext cx="574436" cy="57443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/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Puncture PPRF Key at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associated with the file  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blipFill>
                <a:blip r:embed="rId20"/>
                <a:stretch>
                  <a:fillRect l="-1639" t="-3846" r="-28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2DF553FD-DDD9-0B49-9E08-289E20342F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85530" y="4276990"/>
            <a:ext cx="753098" cy="7562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CEEC6-380C-EB4A-A143-8C24E38ED744}"/>
              </a:ext>
            </a:extLst>
          </p:cNvPr>
          <p:cNvCxnSpPr>
            <a:stCxn id="23" idx="3"/>
            <a:endCxn id="9" idx="1"/>
          </p:cNvCxnSpPr>
          <p:nvPr/>
        </p:nvCxnSpPr>
        <p:spPr>
          <a:xfrm flipV="1">
            <a:off x="7714237" y="4655108"/>
            <a:ext cx="471293" cy="39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/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Then re-initialize by writing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to disk!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blipFill>
                <a:blip r:embed="rId23"/>
                <a:stretch>
                  <a:fillRect t="-571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c 17">
            <a:extLst>
              <a:ext uri="{FF2B5EF4-FFF2-40B4-BE49-F238E27FC236}">
                <a16:creationId xmlns:a16="http://schemas.microsoft.com/office/drawing/2014/main" id="{D7EB2428-4B26-9649-9095-015904E2EB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25125" y="4369815"/>
            <a:ext cx="753099" cy="75623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E7135124-9B84-1B4B-97EB-663ED5C576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9621" y="4141419"/>
            <a:ext cx="572527" cy="5725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01042 L -0.10039 -3.7037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4" grpId="0"/>
      <p:bldP spid="24" grpId="1"/>
      <p:bldP spid="22" grpId="0"/>
      <p:bldP spid="30" grpId="0"/>
      <p:bldP spid="3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3A7A-4201-6C4F-AFDD-BE762059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9B21-AFF4-614C-9562-83B5A6FA1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Puncturable PRF allows faster file reads and writes by minimizing disk IO</a:t>
            </a:r>
          </a:p>
          <a:p>
            <a:endParaRPr lang="en-US" dirty="0"/>
          </a:p>
          <a:p>
            <a:r>
              <a:rPr lang="en-US" dirty="0"/>
              <a:t>Some caveats that we glazed over here</a:t>
            </a:r>
          </a:p>
          <a:p>
            <a:pPr lvl="1"/>
            <a:r>
              <a:rPr lang="en-US" dirty="0"/>
              <a:t>what happens as punctured PRF key grows large?</a:t>
            </a:r>
          </a:p>
          <a:p>
            <a:pPr lvl="1"/>
            <a:r>
              <a:rPr lang="en-US" dirty="0"/>
              <a:t>See more details in paper draft!</a:t>
            </a:r>
          </a:p>
        </p:txBody>
      </p:sp>
    </p:spTree>
    <p:extLst>
      <p:ext uri="{BB962C8B-B14F-4D97-AF65-F5344CB8AC3E}">
        <p14:creationId xmlns:p14="http://schemas.microsoft.com/office/powerpoint/2010/main" val="3312727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12A5-854B-2849-9D2C-56D1D78F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391E8-CB7C-F442-AC4B-FA8A81FE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technical stuff</a:t>
            </a:r>
          </a:p>
        </p:txBody>
      </p:sp>
    </p:spTree>
    <p:extLst>
      <p:ext uri="{BB962C8B-B14F-4D97-AF65-F5344CB8AC3E}">
        <p14:creationId xmlns:p14="http://schemas.microsoft.com/office/powerpoint/2010/main" val="19988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68BD83-D4D3-6444-911A-742C77EEB1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Big Caslon Medium" panose="02000603090000020003" pitchFamily="2" charset="-79"/>
                    <a:cs typeface="Big Caslon Medium" panose="02000603090000020003" pitchFamily="2" charset="-79"/>
                  </a:rPr>
                  <a:t>Challenges</a:t>
                </a:r>
                <a:r>
                  <a:rPr lang="en-US" dirty="0"/>
                  <a:t>: Writing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disk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68BD83-D4D3-6444-911A-742C77EEB1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86805-033D-BC4E-BECC-AB03C33AB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789"/>
                <a:ext cx="10515600" cy="50820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 worst case,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expanded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new elements with each puncture</a:t>
                </a:r>
              </a:p>
              <a:p>
                <a:pPr lvl="1"/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1,000</m:t>
                    </m:r>
                  </m:oMath>
                </a14:m>
                <a:r>
                  <a:rPr lang="en-US" dirty="0"/>
                  <a:t> file deletions,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|=1,000×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deletion can easily take a longer than the ORK’18 FKT scheme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grows large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latin typeface="BIG CASLON MEDIUM" panose="02000603090000020003" pitchFamily="2" charset="-79"/>
                    <a:cs typeface="BIG CASLON MEDIUM" panose="02000603090000020003" pitchFamily="2" charset="-79"/>
                  </a:rPr>
                  <a:t>How do we avoid having to perform large IO operations after deleting many files?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86805-033D-BC4E-BECC-AB03C33AB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789"/>
                <a:ext cx="10515600" cy="5082086"/>
              </a:xfrm>
              <a:blipFill>
                <a:blip r:embed="rId4"/>
                <a:stretch>
                  <a:fillRect l="-1086" t="-1990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07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dirty="0"/>
              <a:t>ensures that deleted files are irrecoverable by an adversary that later obtains physical access to the underlying storage medium. </a:t>
            </a: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617ADF92-F9C9-8948-8597-2C6F89BD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6181" y="3667318"/>
            <a:ext cx="2179637" cy="2179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250A-6F69-804D-A2CB-6EC2F90E457D}"/>
              </a:ext>
            </a:extLst>
          </p:cNvPr>
          <p:cNvSpPr txBox="1"/>
          <p:nvPr/>
        </p:nvSpPr>
        <p:spPr>
          <a:xfrm>
            <a:off x="5536637" y="3821582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401C344-7139-E946-8B0A-52E1D5268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0504" y="5656164"/>
            <a:ext cx="776346" cy="10415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123F384-4238-294C-AA2F-CACBDDB7737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0249" y="5656163"/>
            <a:ext cx="776346" cy="104159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A72EC0-1D13-8345-A7AA-9C1628D13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97165" y="3917445"/>
            <a:ext cx="1586168" cy="15861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C545028-7BC4-B848-BFC3-6FAB01D36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77804" y="2957486"/>
            <a:ext cx="2889469" cy="2889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C4B869-7BC7-7344-A70D-54A8B2C87C6F}"/>
              </a:ext>
            </a:extLst>
          </p:cNvPr>
          <p:cNvSpPr txBox="1"/>
          <p:nvPr/>
        </p:nvSpPr>
        <p:spPr>
          <a:xfrm>
            <a:off x="3487882" y="44022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27758-BF27-5D4B-B188-C465B343866C}"/>
              </a:ext>
            </a:extLst>
          </p:cNvPr>
          <p:cNvSpPr txBox="1"/>
          <p:nvPr/>
        </p:nvSpPr>
        <p:spPr>
          <a:xfrm>
            <a:off x="3496250" y="48472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568163-1144-644E-BBD1-AE273460986F}"/>
              </a:ext>
            </a:extLst>
          </p:cNvPr>
          <p:cNvCxnSpPr>
            <a:endCxn id="4" idx="1"/>
          </p:cNvCxnSpPr>
          <p:nvPr/>
        </p:nvCxnSpPr>
        <p:spPr>
          <a:xfrm flipV="1">
            <a:off x="2995448" y="4757137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83248F-1606-994A-983E-6DA9FE2733C1}"/>
              </a:ext>
            </a:extLst>
          </p:cNvPr>
          <p:cNvCxnSpPr/>
          <p:nvPr/>
        </p:nvCxnSpPr>
        <p:spPr>
          <a:xfrm flipV="1">
            <a:off x="3012186" y="4857791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DD8422-6B5F-6841-9276-35D64D3D0556}"/>
              </a:ext>
            </a:extLst>
          </p:cNvPr>
          <p:cNvSpPr txBox="1"/>
          <p:nvPr/>
        </p:nvSpPr>
        <p:spPr>
          <a:xfrm>
            <a:off x="2179179" y="3262331"/>
            <a:ext cx="335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interacts with storage device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7AA506-F883-354C-908E-83AFBA181757}"/>
              </a:ext>
            </a:extLst>
          </p:cNvPr>
          <p:cNvSpPr txBox="1"/>
          <p:nvPr/>
        </p:nvSpPr>
        <p:spPr>
          <a:xfrm>
            <a:off x="6655363" y="3163049"/>
            <a:ext cx="3367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Adversary obtains physical access </a:t>
            </a:r>
          </a:p>
          <a:p>
            <a:pPr algn="ctr"/>
            <a:r>
              <a:rPr lang="en-US" dirty="0"/>
              <a:t>to storage device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61E14-2C13-954B-97F6-0886881374FA}"/>
              </a:ext>
            </a:extLst>
          </p:cNvPr>
          <p:cNvSpPr txBox="1"/>
          <p:nvPr/>
        </p:nvSpPr>
        <p:spPr>
          <a:xfrm>
            <a:off x="1358111" y="4110364"/>
            <a:ext cx="381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Threat Model</a:t>
            </a:r>
            <a:r>
              <a:rPr lang="en-US" b="1" dirty="0"/>
              <a:t>: </a:t>
            </a:r>
            <a:r>
              <a:rPr lang="en-US" dirty="0"/>
              <a:t>Prevent recovery of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deleted</a:t>
            </a:r>
            <a:r>
              <a:rPr lang="en-US" dirty="0"/>
              <a:t> files from an adversary that obtains unfettered physical access to the storage device</a:t>
            </a:r>
          </a:p>
        </p:txBody>
      </p:sp>
    </p:spTree>
    <p:extLst>
      <p:ext uri="{BB962C8B-B14F-4D97-AF65-F5344CB8AC3E}">
        <p14:creationId xmlns:p14="http://schemas.microsoft.com/office/powerpoint/2010/main" val="39581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5 0.0051 C 0.08268 0.01968 0.15365 0.0345 0.19414 0.00278 C 0.23464 -0.02916 0.25495 -0.18564 0.25495 -0.18564 L 0.25495 -0.18564 " pathEditMode="relative" ptsTypes="AA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0.02338 C 0.16563 0.05556 0.32383 0.08797 0.39284 0.05325 C 0.46172 0.01829 0.44154 -0.08379 0.42123 -0.18564 " pathEditMode="relative" ptsTypes="A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748 -0.20486 L 0.56107 -0.09814 " pathEditMode="relative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4" grpId="1"/>
      <p:bldP spid="15" grpId="0"/>
      <p:bldP spid="15" grpId="1"/>
      <p:bldP spid="20" grpId="0"/>
      <p:bldP spid="20" grpId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Storage Medium as a Black Box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Prior work showed that securely deleting data is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impossible</a:t>
            </a:r>
            <a:r>
              <a:rPr lang="en-US" dirty="0"/>
              <a:t> when treating the underlying physical storage medium as a black-box since the operating system cannot guarantee that:</a:t>
            </a:r>
          </a:p>
          <a:p>
            <a:r>
              <a:rPr lang="en-US" dirty="0"/>
              <a:t>Physical blocks are not duplicated on storage</a:t>
            </a:r>
          </a:p>
          <a:p>
            <a:r>
              <a:rPr lang="en-US" dirty="0"/>
              <a:t>Logical blocks map directly to physical blocks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Solution</a:t>
            </a:r>
            <a:r>
              <a:rPr lang="en-US" b="1" dirty="0"/>
              <a:t>: </a:t>
            </a:r>
            <a:r>
              <a:rPr lang="en-US" dirty="0"/>
              <a:t>Bootstrapping secure deletion with an external master key vault! (EuroS&amp;P’18 - Eraser: Your Data Won’t Be Back)</a:t>
            </a:r>
          </a:p>
          <a:p>
            <a:pPr marL="0" indent="0">
              <a:buNone/>
            </a:pPr>
            <a:r>
              <a:rPr lang="en-US" sz="2000" dirty="0" err="1"/>
              <a:t>Onarlioglu</a:t>
            </a:r>
            <a:r>
              <a:rPr lang="en-US" sz="2000" dirty="0"/>
              <a:t>, K., Robertson, W., &amp; </a:t>
            </a:r>
            <a:r>
              <a:rPr lang="en-US" sz="2000" dirty="0" err="1"/>
              <a:t>Kirda</a:t>
            </a:r>
            <a:r>
              <a:rPr lang="en-US" sz="2000" dirty="0"/>
              <a:t>, E. (2018, April). Eraser: Your Data Won't Be Back. In </a:t>
            </a:r>
            <a:r>
              <a:rPr lang="en-US" sz="2000" i="1" dirty="0"/>
              <a:t>2018 IEEE European Symposium on Security and Privacy (</a:t>
            </a:r>
            <a:r>
              <a:rPr lang="en-US" sz="2000" i="1" dirty="0" err="1"/>
              <a:t>EuroS&amp;P</a:t>
            </a:r>
            <a:r>
              <a:rPr lang="en-US" sz="2000" i="1" dirty="0"/>
              <a:t>)</a:t>
            </a:r>
            <a:r>
              <a:rPr lang="en-US" sz="2000" dirty="0"/>
              <a:t> (pp. 153-166). IEEE.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18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44412" y="2956166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56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WRITING FILES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B8E62E-845B-A444-B1DA-D52D4EC12AD2}"/>
              </a:ext>
            </a:extLst>
          </p:cNvPr>
          <p:cNvSpPr txBox="1"/>
          <p:nvPr/>
        </p:nvSpPr>
        <p:spPr>
          <a:xfrm>
            <a:off x="6744450" y="5385911"/>
            <a:ext cx="31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Generate file encryption key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753735" y="5714785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9DEE84-1C49-D743-9D1C-9E044158525A}"/>
              </a:ext>
            </a:extLst>
          </p:cNvPr>
          <p:cNvSpPr txBox="1"/>
          <p:nvPr/>
        </p:nvSpPr>
        <p:spPr>
          <a:xfrm>
            <a:off x="6741179" y="6013297"/>
            <a:ext cx="345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Encrypt file key with master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96E9D4B-D7C4-5648-8320-7C3B7B550B35}"/>
              </a:ext>
            </a:extLst>
          </p:cNvPr>
          <p:cNvCxnSpPr>
            <a:endCxn id="29" idx="2"/>
          </p:cNvCxnSpPr>
          <p:nvPr/>
        </p:nvCxnSpPr>
        <p:spPr>
          <a:xfrm flipV="1">
            <a:off x="5234152" y="3986184"/>
            <a:ext cx="3244758" cy="885361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753735" y="6321971"/>
            <a:ext cx="515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4.) Write encrypted file and encrypted file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</p:spTree>
    <p:extLst>
      <p:ext uri="{BB962C8B-B14F-4D97-AF65-F5344CB8AC3E}">
        <p14:creationId xmlns:p14="http://schemas.microsoft.com/office/powerpoint/2010/main" val="39531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7" grpId="0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06575" y="4344907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548879" y="4071633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64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/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Computationally intractable to retrieve file on disk</a:t>
                </a:r>
              </a:p>
              <a:p>
                <a:pPr algn="ctr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blipFill>
                <a:blip r:embed="rId19"/>
                <a:stretch>
                  <a:fillRect l="-518" t="-5882" r="-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27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BB92-5B8F-374D-90DA-797BE9CF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Tree-Based Approaches For Key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FAD9-C8A9-284D-B17C-BC0FBFB45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1562"/>
          </a:xfrm>
        </p:spPr>
        <p:txBody>
          <a:bodyPr/>
          <a:lstStyle/>
          <a:p>
            <a:r>
              <a:rPr lang="en-US" dirty="0"/>
              <a:t>Eraser (ORK’18) used novel file key tree (FKT) design to avoid encryption amplification on file deletions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/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/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  <a:blipFill>
                <a:blip r:embed="rId4"/>
                <a:stretch>
                  <a:fillRect l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/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  <a:blipFill>
                <a:blip r:embed="rId5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/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/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/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/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/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/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blipFill>
                <a:blip r:embed="rId11"/>
                <a:stretch>
                  <a:fillRect l="-5128" r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/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blipFill>
                <a:blip r:embed="rId12"/>
                <a:stretch>
                  <a:fillRect l="-7692" r="-512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/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  <a:blipFill>
                <a:blip r:embed="rId13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/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C9D08E-FDA2-3E42-ACDC-21D4DC69E02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2014538" y="3837002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4A5D7-08B4-5F4F-9EE3-24145CDA5B7A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3019440" y="3837002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4F5763-43DF-5944-8BBC-BE6985ABB963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3690966" y="4908565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01636C-01E4-9042-BCA7-1E78BFB0517F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 flipH="1">
            <a:off x="3214695" y="5046660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5FBB21-1238-104A-9883-F0B87970BD7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014538" y="5038726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806DC1-1984-0E46-8EB0-261F5F2D9B5D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062039" y="4900631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A201B8-38BB-5D4A-BF68-2FB1A8998FE7}"/>
              </a:ext>
            </a:extLst>
          </p:cNvPr>
          <p:cNvCxnSpPr>
            <a:cxnSpLocks/>
          </p:cNvCxnSpPr>
          <p:nvPr/>
        </p:nvCxnSpPr>
        <p:spPr>
          <a:xfrm flipH="1">
            <a:off x="1976630" y="3839381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93ED20-0AD5-2D4A-8476-7711F282A092}"/>
              </a:ext>
            </a:extLst>
          </p:cNvPr>
          <p:cNvCxnSpPr>
            <a:cxnSpLocks/>
          </p:cNvCxnSpPr>
          <p:nvPr/>
        </p:nvCxnSpPr>
        <p:spPr>
          <a:xfrm>
            <a:off x="2981532" y="3839381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1DA245-70FB-A04C-A41F-5A56930B8E34}"/>
              </a:ext>
            </a:extLst>
          </p:cNvPr>
          <p:cNvCxnSpPr>
            <a:cxnSpLocks/>
          </p:cNvCxnSpPr>
          <p:nvPr/>
        </p:nvCxnSpPr>
        <p:spPr>
          <a:xfrm>
            <a:off x="3653058" y="4910944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CD27-61FC-7A47-8023-CF1749B726B2}"/>
              </a:ext>
            </a:extLst>
          </p:cNvPr>
          <p:cNvCxnSpPr>
            <a:cxnSpLocks/>
          </p:cNvCxnSpPr>
          <p:nvPr/>
        </p:nvCxnSpPr>
        <p:spPr>
          <a:xfrm flipH="1">
            <a:off x="3176787" y="5049039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AA7928-3AC2-A54A-A9EB-4D20DF111E1C}"/>
              </a:ext>
            </a:extLst>
          </p:cNvPr>
          <p:cNvCxnSpPr>
            <a:cxnSpLocks/>
          </p:cNvCxnSpPr>
          <p:nvPr/>
        </p:nvCxnSpPr>
        <p:spPr>
          <a:xfrm>
            <a:off x="1976630" y="5041105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4FF1EC-5DC3-DC4F-860B-0CEBC187B15A}"/>
              </a:ext>
            </a:extLst>
          </p:cNvPr>
          <p:cNvCxnSpPr>
            <a:cxnSpLocks/>
          </p:cNvCxnSpPr>
          <p:nvPr/>
        </p:nvCxnSpPr>
        <p:spPr>
          <a:xfrm flipH="1">
            <a:off x="1024131" y="4903010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7BC782-8E7A-5948-B23B-B437D63C3587}"/>
              </a:ext>
            </a:extLst>
          </p:cNvPr>
          <p:cNvCxnSpPr>
            <a:cxnSpLocks/>
            <a:stCxn id="60" idx="1"/>
            <a:endCxn id="62" idx="3"/>
          </p:cNvCxnSpPr>
          <p:nvPr/>
        </p:nvCxnSpPr>
        <p:spPr>
          <a:xfrm flipH="1">
            <a:off x="5404652" y="4360601"/>
            <a:ext cx="2956138" cy="306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>
            <a:extLst>
              <a:ext uri="{FF2B5EF4-FFF2-40B4-BE49-F238E27FC236}">
                <a16:creationId xmlns:a16="http://schemas.microsoft.com/office/drawing/2014/main" id="{DB9B4E72-F49B-6B41-97C1-F77C4623A7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0790" y="3561300"/>
            <a:ext cx="1598602" cy="1598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/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Re-encrypt path +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node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blipFill>
                <a:blip r:embed="rId17"/>
                <a:stretch>
                  <a:fillRect t="-5769" r="-4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 descr="Shape, circle&#10;&#10;Description automatically generated">
            <a:extLst>
              <a:ext uri="{FF2B5EF4-FFF2-40B4-BE49-F238E27FC236}">
                <a16:creationId xmlns:a16="http://schemas.microsoft.com/office/drawing/2014/main" id="{0886F599-A737-0F42-8032-5587EF88F547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806050" y="3591989"/>
            <a:ext cx="1598602" cy="159860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0EC0A-2072-FE48-81E9-0EBEB0A5EF45}"/>
              </a:ext>
            </a:extLst>
          </p:cNvPr>
          <p:cNvSpPr txBox="1"/>
          <p:nvPr/>
        </p:nvSpPr>
        <p:spPr>
          <a:xfrm>
            <a:off x="4121911" y="3647540"/>
            <a:ext cx="9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4CE71F-ECDD-E942-9F8D-6C02D616ACDB}"/>
              </a:ext>
            </a:extLst>
          </p:cNvPr>
          <p:cNvSpPr txBox="1"/>
          <p:nvPr/>
        </p:nvSpPr>
        <p:spPr>
          <a:xfrm>
            <a:off x="218122" y="3443843"/>
            <a:ext cx="18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Key Tree (FKT)</a:t>
            </a:r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3FC882-1DC1-F044-83E5-C8CAC3B6856F}"/>
              </a:ext>
            </a:extLst>
          </p:cNvPr>
          <p:cNvSpPr/>
          <p:nvPr/>
        </p:nvSpPr>
        <p:spPr>
          <a:xfrm rot="16200000">
            <a:off x="2407587" y="4053234"/>
            <a:ext cx="511698" cy="47496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/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leaves</a:t>
                </a: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blipFill>
                <a:blip r:embed="rId20"/>
                <a:stretch>
                  <a:fillRect t="-6667" r="-454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DD417E9-2C00-A548-9596-4D36165B1BBD}"/>
              </a:ext>
            </a:extLst>
          </p:cNvPr>
          <p:cNvSpPr txBox="1"/>
          <p:nvPr/>
        </p:nvSpPr>
        <p:spPr>
          <a:xfrm>
            <a:off x="5745702" y="5052528"/>
            <a:ext cx="310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FKT can be large, so it’s stored on disk…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/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IO operations per file access and deletion </a:t>
                </a:r>
                <a:r>
                  <a:rPr lang="en-US" dirty="0">
                    <a:sym typeface="Wingdings" pitchFamily="2" charset="2"/>
                  </a:rPr>
                  <a:t></a:t>
                </a:r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blipFill>
                <a:blip r:embed="rId21"/>
                <a:stretch>
                  <a:fillRect l="-1633"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/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Delete file encrypted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blipFill>
                <a:blip r:embed="rId22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Graphic 78">
            <a:extLst>
              <a:ext uri="{FF2B5EF4-FFF2-40B4-BE49-F238E27FC236}">
                <a16:creationId xmlns:a16="http://schemas.microsoft.com/office/drawing/2014/main" id="{80966FCD-2ABA-8D4B-A474-D4FEBF55F5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607907" y="3561300"/>
            <a:ext cx="1521025" cy="15238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3052E762-B6D5-DF4B-8913-4A4052274E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46594" y="5205409"/>
            <a:ext cx="643649" cy="64633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B8BA131-AC66-E449-B03A-5E640D4844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34848" y="5205409"/>
            <a:ext cx="667786" cy="646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/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blipFill>
                <a:blip r:embed="rId29"/>
                <a:stretch>
                  <a:fillRect l="-5128" r="-3846"/>
                </a:stretch>
              </a:blipFill>
              <a:ln w="38100"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/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blipFill>
                <a:blip r:embed="rId30"/>
                <a:stretch>
                  <a:fillRect l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60BE40CC-0671-1640-B1A6-D020BBCDF6D2}"/>
              </a:ext>
            </a:extLst>
          </p:cNvPr>
          <p:cNvSpPr txBox="1"/>
          <p:nvPr/>
        </p:nvSpPr>
        <p:spPr>
          <a:xfrm>
            <a:off x="9629395" y="4627741"/>
            <a:ext cx="12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Refresh Master Key</a:t>
            </a:r>
          </a:p>
        </p:txBody>
      </p:sp>
    </p:spTree>
    <p:extLst>
      <p:ext uri="{BB962C8B-B14F-4D97-AF65-F5344CB8AC3E}">
        <p14:creationId xmlns:p14="http://schemas.microsoft.com/office/powerpoint/2010/main" val="29896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15" grpId="0" animBg="1"/>
      <p:bldP spid="61" grpId="0"/>
      <p:bldP spid="61" grpId="1"/>
      <p:bldP spid="63" grpId="0"/>
      <p:bldP spid="72" grpId="1"/>
      <p:bldP spid="74" grpId="0" animBg="1"/>
      <p:bldP spid="75" grpId="0"/>
      <p:bldP spid="76" grpId="0"/>
      <p:bldP spid="77" grpId="0"/>
      <p:bldP spid="78" grpId="0"/>
      <p:bldP spid="87" grpId="0" animBg="1"/>
      <p:bldP spid="88" grpId="0" animBg="1"/>
      <p:bldP spid="89" grpId="0"/>
      <p:bldP spid="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8B8C-12FA-A446-B7BC-A3E87491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we do better? </a:t>
            </a:r>
          </a:p>
        </p:txBody>
      </p:sp>
    </p:spTree>
    <p:extLst>
      <p:ext uri="{BB962C8B-B14F-4D97-AF65-F5344CB8AC3E}">
        <p14:creationId xmlns:p14="http://schemas.microsoft.com/office/powerpoint/2010/main" val="6876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88F2-76CD-FC4D-8679-5569D858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Recap: 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Pseudorandom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Functions (PRF)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3884-8D2E-E94B-BBED-30003DEBC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“random looking” function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93017AC2-9403-1E44-B923-3B716017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7251" y="4694860"/>
            <a:ext cx="1521823" cy="1521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/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/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04E25B5-6C22-AA4C-9617-7FAE4EDCCEDE}"/>
              </a:ext>
            </a:extLst>
          </p:cNvPr>
          <p:cNvSpPr/>
          <p:nvPr/>
        </p:nvSpPr>
        <p:spPr>
          <a:xfrm>
            <a:off x="6688183" y="2142309"/>
            <a:ext cx="4287611" cy="45066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776EC00-FEA1-2C44-8C2D-9C81F7CD2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3498" y="3598919"/>
            <a:ext cx="1178727" cy="15934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27EF3C-3855-8A40-8B63-9EE4A2898D72}"/>
              </a:ext>
            </a:extLst>
          </p:cNvPr>
          <p:cNvSpPr txBox="1"/>
          <p:nvPr/>
        </p:nvSpPr>
        <p:spPr>
          <a:xfrm>
            <a:off x="8234332" y="2535077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Truly Random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F8A64C-5315-7C4A-BC24-578CC3FC03DD}"/>
              </a:ext>
            </a:extLst>
          </p:cNvPr>
          <p:cNvSpPr txBox="1"/>
          <p:nvPr/>
        </p:nvSpPr>
        <p:spPr>
          <a:xfrm>
            <a:off x="8129683" y="4823051"/>
            <a:ext cx="24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Pseudorandom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2FAF59-8B2F-3541-9F27-542E885B37B6}"/>
              </a:ext>
            </a:extLst>
          </p:cNvPr>
          <p:cNvCxnSpPr>
            <a:cxnSpLocks/>
          </p:cNvCxnSpPr>
          <p:nvPr/>
        </p:nvCxnSpPr>
        <p:spPr>
          <a:xfrm flipH="1">
            <a:off x="3605350" y="5192383"/>
            <a:ext cx="30828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5E5887BB-F693-4D45-AD2A-D16D8D46BF95}"/>
              </a:ext>
            </a:extLst>
          </p:cNvPr>
          <p:cNvSpPr/>
          <p:nvPr/>
        </p:nvSpPr>
        <p:spPr>
          <a:xfrm>
            <a:off x="91440" y="3173037"/>
            <a:ext cx="2913017" cy="1521823"/>
          </a:xfrm>
          <a:prstGeom prst="cloudCallout">
            <a:avLst>
              <a:gd name="adj1" fmla="val 37826"/>
              <a:gd name="adj2" fmla="val 582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“I can’t tell the difference!”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AAA26-B4E9-1B47-B07A-E4D0D084E193}"/>
              </a:ext>
            </a:extLst>
          </p:cNvPr>
          <p:cNvSpPr txBox="1"/>
          <p:nvPr/>
        </p:nvSpPr>
        <p:spPr>
          <a:xfrm>
            <a:off x="6662057" y="1840473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Black-box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2D95B3-A5DA-7140-BE7C-0E3D957704E1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rot="10800000">
            <a:off x="7342863" y="5192384"/>
            <a:ext cx="808361" cy="38455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27CAAC6-1F17-2646-BD56-626492D847F2}"/>
              </a:ext>
            </a:extLst>
          </p:cNvPr>
          <p:cNvCxnSpPr>
            <a:cxnSpLocks/>
            <a:stCxn id="10" idx="1"/>
            <a:endCxn id="16" idx="0"/>
          </p:cNvCxnSpPr>
          <p:nvPr/>
        </p:nvCxnSpPr>
        <p:spPr>
          <a:xfrm rot="10800000" flipV="1">
            <a:off x="7342863" y="3312653"/>
            <a:ext cx="808361" cy="28626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/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blipFill>
                <a:blip r:embed="rId9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/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967E05-A664-4F4E-9D43-B3C39FAE8122}"/>
              </a:ext>
            </a:extLst>
          </p:cNvPr>
          <p:cNvCxnSpPr>
            <a:cxnSpLocks/>
          </p:cNvCxnSpPr>
          <p:nvPr/>
        </p:nvCxnSpPr>
        <p:spPr>
          <a:xfrm>
            <a:off x="3605350" y="5455772"/>
            <a:ext cx="31134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/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/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blipFill>
                <a:blip r:embed="rId12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6EE908-92DA-E140-9FE7-8E856944F385}"/>
              </a:ext>
            </a:extLst>
          </p:cNvPr>
          <p:cNvSpPr txBox="1"/>
          <p:nvPr/>
        </p:nvSpPr>
        <p:spPr>
          <a:xfrm>
            <a:off x="3291840" y="2638697"/>
            <a:ext cx="317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Any poly-time adversary has negligible advantage in distinguishing between the functions in the experiment!</a:t>
            </a:r>
          </a:p>
        </p:txBody>
      </p:sp>
    </p:spTree>
    <p:extLst>
      <p:ext uri="{BB962C8B-B14F-4D97-AF65-F5344CB8AC3E}">
        <p14:creationId xmlns:p14="http://schemas.microsoft.com/office/powerpoint/2010/main" val="7415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7" grpId="0"/>
      <p:bldP spid="18" grpId="0"/>
      <p:bldP spid="22" grpId="0" animBg="1"/>
      <p:bldP spid="23" grpId="0"/>
      <p:bldP spid="29" grpId="0"/>
      <p:bldP spid="30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Puncturable Pseudorandom Functions (PPRF)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PRF with an additional “puncture” operation that:</a:t>
                </a:r>
              </a:p>
              <a:p>
                <a:r>
                  <a:rPr lang="en-US" dirty="0"/>
                  <a:t>Given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, evaluating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produces a “punctured key”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</a:t>
                </a:r>
              </a:p>
              <a:p>
                <a:r>
                  <a:rPr lang="en-US" dirty="0"/>
                  <a:t>Given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computationally indistinguishable from random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6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30564</TotalTime>
  <Words>1062</Words>
  <Application>Microsoft Macintosh PowerPoint</Application>
  <PresentationFormat>Widescreen</PresentationFormat>
  <Paragraphs>155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Big Caslon Medium</vt:lpstr>
      <vt:lpstr>Big Caslon Medium</vt:lpstr>
      <vt:lpstr>Calibri</vt:lpstr>
      <vt:lpstr>Calibri Light</vt:lpstr>
      <vt:lpstr>Cambria Math</vt:lpstr>
      <vt:lpstr>Courier New</vt:lpstr>
      <vt:lpstr>Office Theme</vt:lpstr>
      <vt:lpstr>Holepunch: Secure Deletion from Puncturable Pseudorandom Functions</vt:lpstr>
      <vt:lpstr>Secure Deletion</vt:lpstr>
      <vt:lpstr>Storage Medium as a Black Box</vt:lpstr>
      <vt:lpstr>Bootstrapping Secure Deletion [ORK’18]</vt:lpstr>
      <vt:lpstr>Bootstrapping Secure Deletion [ORK’18]</vt:lpstr>
      <vt:lpstr>Tree-Based Approaches For Key Storage</vt:lpstr>
      <vt:lpstr>Can we do better? </vt:lpstr>
      <vt:lpstr>Recap: Pseudorandom Functions (PRF)</vt:lpstr>
      <vt:lpstr>Puncturable Pseudorandom Functions (PPRF)</vt:lpstr>
      <vt:lpstr>GGM’86 Puncturable PRF</vt:lpstr>
      <vt:lpstr>Holepunch: Secure Deletion from PPRFs</vt:lpstr>
      <vt:lpstr>Holepunch: Initialization</vt:lpstr>
      <vt:lpstr>Holepunch: Writing Files</vt:lpstr>
      <vt:lpstr>Holepunch: Deleting Files</vt:lpstr>
      <vt:lpstr>Conclusion</vt:lpstr>
      <vt:lpstr>Backup</vt:lpstr>
      <vt:lpstr>Challenges: Writing s^∗ to disk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for Cryptographic Erasure</dc:title>
  <dc:creator>Ratliff, Zachary</dc:creator>
  <cp:lastModifiedBy>Ratliff, Zachary</cp:lastModifiedBy>
  <cp:revision>23</cp:revision>
  <dcterms:created xsi:type="dcterms:W3CDTF">2021-12-20T15:07:06Z</dcterms:created>
  <dcterms:modified xsi:type="dcterms:W3CDTF">2022-01-10T20:31:34Z</dcterms:modified>
</cp:coreProperties>
</file>